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7" r:id="rId5"/>
    <p:sldId id="272" r:id="rId6"/>
    <p:sldId id="263" r:id="rId7"/>
    <p:sldId id="258" r:id="rId8"/>
    <p:sldId id="259" r:id="rId9"/>
    <p:sldId id="260" r:id="rId10"/>
    <p:sldId id="271" r:id="rId11"/>
    <p:sldId id="261" r:id="rId12"/>
    <p:sldId id="262" r:id="rId13"/>
    <p:sldId id="264" r:id="rId14"/>
    <p:sldId id="265" r:id="rId15"/>
    <p:sldId id="266" r:id="rId16"/>
    <p:sldId id="270" r:id="rId17"/>
    <p:sldId id="273" r:id="rId18"/>
    <p:sldId id="269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5" autoAdjust="0"/>
    <p:restoredTop sz="94660"/>
  </p:normalViewPr>
  <p:slideViewPr>
    <p:cSldViewPr>
      <p:cViewPr varScale="1">
        <p:scale>
          <a:sx n="104" d="100"/>
          <a:sy n="104" d="100"/>
        </p:scale>
        <p:origin x="12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63A38-F582-4DFA-905A-2BFA6969A691}" type="datetimeFigureOut">
              <a:rPr lang="de-DE" smtClean="0"/>
              <a:pPr/>
              <a:t>17.03.2016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25405-30AD-4ABA-99CB-D87E60D595B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8000" b="1" dirty="0"/>
              <a:t>Studien- und Berufsorientierung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am </a:t>
            </a:r>
            <a:br>
              <a:rPr lang="de-DE" dirty="0"/>
            </a:br>
            <a:r>
              <a:rPr lang="de-DE" dirty="0"/>
              <a:t>Gymnasium der Stadt Würselen</a:t>
            </a:r>
          </a:p>
          <a:p>
            <a:r>
              <a:rPr lang="de-DE" sz="1800" dirty="0"/>
              <a:t>Vertreten durch: Josef Kuck und Petra Speuser</a:t>
            </a:r>
          </a:p>
          <a:p>
            <a:endParaRPr lang="de-DE" sz="1800" dirty="0"/>
          </a:p>
          <a:p>
            <a:r>
              <a:rPr lang="de-DE" sz="1800" dirty="0"/>
              <a:t>Stand: 04.01.2016</a:t>
            </a:r>
          </a:p>
          <a:p>
            <a:endParaRPr lang="de-DE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        7.a In Anpassung an G8</a:t>
            </a:r>
            <a:br>
              <a:rPr lang="de-DE" b="1" dirty="0">
                <a:solidFill>
                  <a:srgbClr val="FF0000"/>
                </a:solidFill>
              </a:rPr>
            </a:b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Abend–Veranstaltung für die Eltern der Oberstufe 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dirty="0"/>
              <a:t>A. Vorstellung aller Maßnahmen zur Studien- und Berufsorientierung in der Oberstufe am GymWü</a:t>
            </a:r>
          </a:p>
          <a:p>
            <a:r>
              <a:rPr lang="de-DE" dirty="0"/>
              <a:t>B. Vortrag der Zentralen Studienberatung der RWTH Aachen: „Wie finde ich zu einer guten Studienentscheidung?“</a:t>
            </a:r>
          </a:p>
          <a:p>
            <a:r>
              <a:rPr lang="de-DE" dirty="0"/>
              <a:t>C. Vorstellung der Studienberatung der FH Aachen</a:t>
            </a:r>
          </a:p>
          <a:p>
            <a:r>
              <a:rPr lang="de-DE" dirty="0"/>
              <a:t>D. Vorstellung von hochwertigen Ausbildungsberufen und Dualem Studium durch Herrn Dipl.-Ing. Matthias Moser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7b. Uni-Tage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Unterricht an anderem Ort</a:t>
            </a:r>
          </a:p>
          <a:p>
            <a:pPr algn="ctr"/>
            <a:r>
              <a:rPr lang="de-DE" b="1" dirty="0"/>
              <a:t>Besuch der Beratungstage an der RWTH Aachen mit den 3 Info-Tagen zu:</a:t>
            </a:r>
          </a:p>
          <a:p>
            <a:r>
              <a:rPr lang="de-DE" dirty="0"/>
              <a:t>a. Ingenieurwissenschaften</a:t>
            </a:r>
          </a:p>
          <a:p>
            <a:r>
              <a:rPr lang="de-DE" dirty="0"/>
              <a:t>b. Naturwissenschaften/Medizin/Informatik/ Geowissenschaften/Mathematik</a:t>
            </a:r>
          </a:p>
          <a:p>
            <a:r>
              <a:rPr lang="de-DE" dirty="0"/>
              <a:t>c. Geistes-, Gesellschafts- und Wirtschaftswissenschaften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sz="4900" b="1" dirty="0">
                <a:solidFill>
                  <a:srgbClr val="FF0000"/>
                </a:solidFill>
              </a:rPr>
              <a:t>7c. Uni-Tage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b="1" dirty="0"/>
              <a:t>Professionelles Assessment-Center Training bei der Sparkasse Aachen</a:t>
            </a:r>
          </a:p>
          <a:p>
            <a:r>
              <a:rPr lang="de-DE" dirty="0"/>
              <a:t>a. Zur Vorbereitung auf Einstellungstests</a:t>
            </a:r>
          </a:p>
          <a:p>
            <a:r>
              <a:rPr lang="de-DE" dirty="0"/>
              <a:t>b. Zur Vorbereitung auf die Bewerbung für alle Studiengänge an der RWTH Aachen (Self-Assessment als zwingende Voraussetzung zur Immatrikulation)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7d. Uni-Tage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b="1" dirty="0"/>
              <a:t> Besuch verschiedener Universitäten anlässlich der zeitgleichen landesweiten Beratungstage</a:t>
            </a:r>
          </a:p>
          <a:p>
            <a:r>
              <a:rPr lang="de-DE" dirty="0"/>
              <a:t>Uni Köln – Jura</a:t>
            </a:r>
          </a:p>
          <a:p>
            <a:r>
              <a:rPr lang="de-DE" dirty="0"/>
              <a:t>Uni Maastricht – Auslandsstudium</a:t>
            </a:r>
          </a:p>
          <a:p>
            <a:r>
              <a:rPr lang="de-DE" dirty="0"/>
              <a:t>Uni Düsseldorf – z.B. Kunst und Design</a:t>
            </a:r>
          </a:p>
          <a:p>
            <a:r>
              <a:rPr lang="de-DE" dirty="0"/>
              <a:t>Je nach Interesse weitere Universitäten/Hochschulen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7e. Uni-Tage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Professionelles Bewerbungstraining mit der AOK und </a:t>
            </a:r>
            <a:r>
              <a:rPr lang="de-DE" b="1" dirty="0" err="1"/>
              <a:t>Wohnwelt</a:t>
            </a:r>
            <a:r>
              <a:rPr lang="de-DE" b="1" dirty="0"/>
              <a:t> Pallen</a:t>
            </a:r>
          </a:p>
          <a:p>
            <a:r>
              <a:rPr lang="de-DE" dirty="0"/>
              <a:t>Bewerbung/Bewerbungsschreiben</a:t>
            </a:r>
          </a:p>
          <a:p>
            <a:r>
              <a:rPr lang="de-DE" dirty="0"/>
              <a:t>Training von Vorstellungsgesprächen</a:t>
            </a:r>
          </a:p>
          <a:p>
            <a:r>
              <a:rPr lang="de-DE" dirty="0"/>
              <a:t>Persönlichkeitstraining</a:t>
            </a:r>
          </a:p>
          <a:p>
            <a:r>
              <a:rPr lang="de-DE" dirty="0"/>
              <a:t>Video-Analyse</a:t>
            </a:r>
          </a:p>
          <a:p>
            <a:r>
              <a:rPr lang="de-DE" dirty="0"/>
              <a:t>Rückmeldung durch/Besprechung mit dem Personalchef der Fa. Pallen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8. Einzelveranstaltungen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„Wege nach dem Abitur“ zu Beginn der Q1</a:t>
            </a:r>
          </a:p>
          <a:p>
            <a:r>
              <a:rPr lang="de-DE" dirty="0"/>
              <a:t>Wiederholte Teilnahme am Projekt „Fit-for-Study“</a:t>
            </a:r>
          </a:p>
          <a:p>
            <a:r>
              <a:rPr lang="de-DE" dirty="0"/>
              <a:t>ZAB-Börse Aachen mit Freistellung der Oberstufenschüler bei Bedarf</a:t>
            </a:r>
          </a:p>
          <a:p>
            <a:r>
              <a:rPr lang="de-DE" dirty="0"/>
              <a:t>Vortrag der Verbraucherzentrale NRW/des Studentenwerkes Aachen  zum Thema: „Was kostet eigentlich ein Studium?“</a:t>
            </a:r>
          </a:p>
          <a:p>
            <a:r>
              <a:rPr lang="de-DE" dirty="0"/>
              <a:t>Teilnahme der Jgst. EF an einer Umfrage des ZEW (Zentrum für europäische Wirtschaftsforschung) zum Stand ihrer Berufsorientierung</a:t>
            </a:r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9. Lernpartnerschaften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A. Partnerschaft seit 7 Jahren mit dem Softwarehaus Moser in Würselen-Broichweiden</a:t>
            </a:r>
          </a:p>
          <a:p>
            <a:r>
              <a:rPr lang="de-DE" dirty="0"/>
              <a:t> B. Partnerschaft seit 3 Jahren mit der Metro Würselen</a:t>
            </a:r>
          </a:p>
          <a:p>
            <a:r>
              <a:rPr lang="de-DE" dirty="0"/>
              <a:t>C. ganz neu: Partnerschaft mit der Regio iT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de-DE" sz="4400" b="1" dirty="0">
                <a:solidFill>
                  <a:srgbClr val="FF0000"/>
                </a:solidFill>
              </a:rPr>
              <a:t>SAM – on Tour 08.01.2016/24.06.2016</a:t>
            </a:r>
          </a:p>
          <a:p>
            <a:pPr marL="0" indent="0">
              <a:buNone/>
            </a:pPr>
            <a:r>
              <a:rPr lang="de-DE" b="1" dirty="0"/>
              <a:t>Auf unsere Initiative hin </a:t>
            </a:r>
            <a:r>
              <a:rPr lang="de-DE" dirty="0"/>
              <a:t>hat das Institut für Erziehungswissenschaften der RWTH Aachen das Format „</a:t>
            </a:r>
            <a:r>
              <a:rPr lang="de-DE" dirty="0" err="1"/>
              <a:t>Selfassessment</a:t>
            </a:r>
            <a:r>
              <a:rPr lang="de-DE" dirty="0"/>
              <a:t> on Tour“ entwickelt und kommt an unsere Schule, um die Schüler unserer Q1 einzuweisen in die Durchführung der  sog. „Selfassessments“, Selbst-Tests, deren Absolvierung zur Immatrikulation an vielen Deutschen Hochschulen, aber vor allem in </a:t>
            </a:r>
            <a:r>
              <a:rPr lang="de-DE" b="1" i="1" dirty="0"/>
              <a:t>jedem</a:t>
            </a:r>
            <a:r>
              <a:rPr lang="de-DE" dirty="0"/>
              <a:t> Studienfach der RWTH, unumstößliche Voraussetzung geworden sind.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89557"/>
            <a:ext cx="1274174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64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10. Neu oder im erweiterten Aufbau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Teilnahme am Neuen Übergangsmanagement Schule – Beruf „Kein Abschluss ohne Anschluss KAoA seit dem Schuljahr 2012-13</a:t>
            </a:r>
          </a:p>
          <a:p>
            <a:r>
              <a:rPr lang="de-DE" dirty="0"/>
              <a:t>Berufsberatungsbüro mit aktuellem Schriftenstand</a:t>
            </a:r>
          </a:p>
          <a:p>
            <a:r>
              <a:rPr lang="de-DE" dirty="0"/>
              <a:t>und mit wöchentlichen Sprechstunden</a:t>
            </a:r>
          </a:p>
          <a:p>
            <a:r>
              <a:rPr lang="de-DE" dirty="0"/>
              <a:t>Präsenz der Studien- und Berufsorientierung auf der Homepage der Schule: </a:t>
            </a:r>
          </a:p>
          <a:p>
            <a:pPr marL="0" indent="0">
              <a:buNone/>
            </a:pPr>
            <a:r>
              <a:rPr lang="de-DE" dirty="0"/>
              <a:t>	a. Stellenangebote für Berufsausbildungen und 	Duale Studiengänge</a:t>
            </a:r>
          </a:p>
          <a:p>
            <a:pPr marL="0" indent="0">
              <a:buNone/>
            </a:pPr>
            <a:r>
              <a:rPr lang="de-DE" dirty="0"/>
              <a:t>	b. außerschulische Info-Veranstaltungen</a:t>
            </a:r>
          </a:p>
          <a:p>
            <a:pPr marL="0" indent="0">
              <a:buNone/>
            </a:pPr>
            <a:r>
              <a:rPr lang="de-DE" dirty="0"/>
              <a:t>	c. Links zu vielen weiteren Fragen rund um Studium 	und Beruf</a:t>
            </a:r>
          </a:p>
          <a:p>
            <a:endParaRPr lang="de-DE" dirty="0"/>
          </a:p>
          <a:p>
            <a:endParaRPr lang="de-DE" dirty="0"/>
          </a:p>
          <a:p>
            <a:pPr algn="ctr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     1. Maßnahmen in der Unter- u. Mittelstufe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Klassen 5 und 6: Projektfahrt für Mädchen </a:t>
            </a:r>
            <a:r>
              <a:rPr lang="de-DE" b="1" dirty="0">
                <a:solidFill>
                  <a:srgbClr val="FF0000"/>
                </a:solidFill>
              </a:rPr>
              <a:t>(27.-29.04.2016)</a:t>
            </a:r>
          </a:p>
          <a:p>
            <a:r>
              <a:rPr lang="de-DE" dirty="0"/>
              <a:t>und für Jungen wieder in 2017, freiwillig </a:t>
            </a:r>
          </a:p>
          <a:p>
            <a:r>
              <a:rPr lang="de-DE" dirty="0"/>
              <a:t>Klassen 7: Girls- und Boys-Day, verpflichtend </a:t>
            </a:r>
            <a:r>
              <a:rPr lang="de-DE" b="1" dirty="0">
                <a:solidFill>
                  <a:srgbClr val="FF0000"/>
                </a:solidFill>
              </a:rPr>
              <a:t>(28.04.2016)</a:t>
            </a:r>
          </a:p>
          <a:p>
            <a:r>
              <a:rPr lang="de-DE" dirty="0"/>
              <a:t>Klasse 8: Beginn des Programms „Kein Abschluss ohne Anschluss KAoA“</a:t>
            </a:r>
          </a:p>
          <a:p>
            <a:r>
              <a:rPr lang="de-DE" dirty="0"/>
              <a:t>Klasse 8: Potentialanalyse (PA) </a:t>
            </a:r>
            <a:r>
              <a:rPr lang="de-DE" b="1" dirty="0">
                <a:solidFill>
                  <a:srgbClr val="FF0000"/>
                </a:solidFill>
              </a:rPr>
              <a:t>(10.11.2015) </a:t>
            </a:r>
            <a:r>
              <a:rPr lang="de-DE" dirty="0"/>
              <a:t>mit individueller anschließender Auswertung </a:t>
            </a:r>
            <a:r>
              <a:rPr lang="de-DE" b="1" dirty="0">
                <a:solidFill>
                  <a:srgbClr val="FF0000"/>
                </a:solidFill>
              </a:rPr>
              <a:t>(23.11.2015) </a:t>
            </a:r>
            <a:r>
              <a:rPr lang="de-DE" dirty="0"/>
              <a:t>und Einführung des Berufswahlpasses - </a:t>
            </a:r>
          </a:p>
          <a:p>
            <a:r>
              <a:rPr lang="de-DE" dirty="0"/>
              <a:t>Klasse 9: Berufsfelderkundung (BFE) </a:t>
            </a:r>
            <a:r>
              <a:rPr lang="de-DE" b="1" dirty="0">
                <a:solidFill>
                  <a:srgbClr val="FF0000"/>
                </a:solidFill>
              </a:rPr>
              <a:t>(01.10.2015, 11.05. und 06.06.2016, CHECKIN-Tag 30.06.2016)</a:t>
            </a:r>
          </a:p>
          <a:p>
            <a:r>
              <a:rPr lang="de-DE" dirty="0"/>
              <a:t>Klasse 10/EF: Thema „Bewerbung“ im Deutschunterricht und Verfassen von fiktiven Bewerbungen bei der Firma Moser</a:t>
            </a:r>
          </a:p>
          <a:p>
            <a:r>
              <a:rPr lang="de-DE" dirty="0"/>
              <a:t>Auswertung und Bewertung dieser Bewerbungen durch den Firmenchef Dipl.-Ing. Matthias Moser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2. Terminierte Beratung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Monatlicher Besuch des Berufsberaters der Arbeitsagentur Aachen, Herr Maas:</a:t>
            </a:r>
          </a:p>
          <a:p>
            <a:r>
              <a:rPr lang="de-DE" dirty="0"/>
              <a:t>Möglichkeit zur individuellen Beratung in Berufs- und Studienfragen nach Anmeldung</a:t>
            </a:r>
          </a:p>
          <a:p>
            <a:r>
              <a:rPr lang="de-DE" dirty="0"/>
              <a:t>Rechnergestützte Recherche nach entsprechenden Ausbildungs- oder Studienmöglichkeiten</a:t>
            </a:r>
          </a:p>
          <a:p>
            <a:r>
              <a:rPr lang="de-DE" dirty="0"/>
              <a:t>Betreuung über die schulische Beratung hinaus bei der Arbeitsagentur Aachen</a:t>
            </a:r>
          </a:p>
          <a:p>
            <a:r>
              <a:rPr lang="de-DE" dirty="0"/>
              <a:t>Beratung auch bei Unsicherheiten zur beruflichen Zukunft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3. Betriebspraktikum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18.-29.01.2016/23.01.-03.02.2017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/>
              <a:t>Jgst</a:t>
            </a:r>
            <a:r>
              <a:rPr lang="de-DE" dirty="0"/>
              <a:t>. EF: 2 Wochen</a:t>
            </a:r>
          </a:p>
          <a:p>
            <a:r>
              <a:rPr lang="de-DE" dirty="0"/>
              <a:t>Eltern-/Schülerinformation erfolgte im März 2015/</a:t>
            </a:r>
          </a:p>
          <a:p>
            <a:r>
              <a:rPr lang="de-DE" dirty="0"/>
              <a:t>Januar 2016</a:t>
            </a:r>
          </a:p>
          <a:p>
            <a:r>
              <a:rPr lang="de-DE" dirty="0"/>
              <a:t>In einem Betrieb im Raum Aachen</a:t>
            </a:r>
          </a:p>
          <a:p>
            <a:r>
              <a:rPr lang="de-DE" dirty="0"/>
              <a:t>Ausnahme: spezielle Berufsfelder, die in AC nicht zu finden sind (z.B. Filmstudios)</a:t>
            </a:r>
          </a:p>
          <a:p>
            <a:r>
              <a:rPr lang="de-DE" dirty="0"/>
              <a:t>Voraussetzung für das Berufsfeld: mind. Fachoberschulreife </a:t>
            </a:r>
            <a:r>
              <a:rPr lang="de-DE" sz="2400" dirty="0"/>
              <a:t>(Ausnahme: Handwerksberufe)</a:t>
            </a:r>
          </a:p>
          <a:p>
            <a:r>
              <a:rPr lang="de-DE" dirty="0"/>
              <a:t>Möglichkeit zur Durchführung eines Auslands-Praktikums </a:t>
            </a:r>
          </a:p>
          <a:p>
            <a:r>
              <a:rPr lang="de-DE" b="1" dirty="0">
                <a:solidFill>
                  <a:srgbClr val="FF0000"/>
                </a:solidFill>
              </a:rPr>
              <a:t>Nachweis eines Praktikumsplatzes bis 02.10.2015/07.10.2016</a:t>
            </a:r>
          </a:p>
          <a:p>
            <a:r>
              <a:rPr lang="de-DE" b="1" dirty="0">
                <a:solidFill>
                  <a:srgbClr val="FF0000"/>
                </a:solidFill>
              </a:rPr>
              <a:t>Betriebspraktikum 2017: 23.01.-03.02.2017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     4. Laufbahnberatung in der EF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„Modell Hennef“ (18.-20.05.2016)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Vorstellung der Inhalte der Leistungskurse</a:t>
            </a:r>
          </a:p>
          <a:p>
            <a:r>
              <a:rPr lang="de-DE" dirty="0"/>
              <a:t>Individuelle Laufbahnberatung zur Fächerwahl in der Q1</a:t>
            </a:r>
          </a:p>
          <a:p>
            <a:r>
              <a:rPr lang="de-DE" dirty="0"/>
              <a:t>Modul „Facharbeit“</a:t>
            </a:r>
          </a:p>
          <a:p>
            <a:r>
              <a:rPr lang="de-DE" dirty="0"/>
              <a:t>Modul „Rhetorik“</a:t>
            </a:r>
          </a:p>
          <a:p>
            <a:r>
              <a:rPr lang="de-DE" dirty="0"/>
              <a:t>Modul „Sorgen, Ideen, Regelwerk“</a:t>
            </a:r>
          </a:p>
          <a:p>
            <a:r>
              <a:rPr lang="de-DE" dirty="0"/>
              <a:t>Modul „Profilkompass“</a:t>
            </a:r>
          </a:p>
          <a:p>
            <a:r>
              <a:rPr lang="de-DE" dirty="0"/>
              <a:t>Verstärktes Sportangebot</a:t>
            </a:r>
          </a:p>
          <a:p>
            <a:r>
              <a:rPr lang="de-DE" dirty="0"/>
              <a:t>Plenum: Vorstellung aller Bausteine der StuBo in den Jahrgangsstufen Q1 und Q2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6. Berufsbörse für EF und Q1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sz="3600" b="1" dirty="0">
                <a:solidFill>
                  <a:srgbClr val="FF0000"/>
                </a:solidFill>
              </a:rPr>
              <a:t>laufbahnbegleitende Pflichtveranstaltung (13.04.2016)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de-DE" sz="5500" b="1" dirty="0"/>
          </a:p>
          <a:p>
            <a:pPr algn="ctr"/>
            <a:r>
              <a:rPr lang="de-DE" sz="5500" b="1" dirty="0"/>
              <a:t>Eltern/ehem. Schüler/Dozenten mit akademischen Berufen und Firmen </a:t>
            </a:r>
          </a:p>
          <a:p>
            <a:pPr algn="ctr">
              <a:buNone/>
            </a:pPr>
            <a:r>
              <a:rPr lang="de-DE" sz="5500" b="1" dirty="0"/>
              <a:t>stellten sich in 2015 vor </a:t>
            </a:r>
          </a:p>
          <a:p>
            <a:r>
              <a:rPr lang="de-DE" sz="3700" dirty="0"/>
              <a:t>Physio-Therapie am MZW Herr </a:t>
            </a:r>
            <a:r>
              <a:rPr lang="de-DE" sz="3700" dirty="0" err="1"/>
              <a:t>Groten</a:t>
            </a:r>
            <a:endParaRPr lang="de-DE" sz="3700" dirty="0"/>
          </a:p>
          <a:p>
            <a:r>
              <a:rPr lang="de-DE" sz="3700" dirty="0"/>
              <a:t>Einstellungsberater der Polizei Aachen Herr Grabo</a:t>
            </a:r>
          </a:p>
          <a:p>
            <a:r>
              <a:rPr lang="de-DE" sz="3700" dirty="0"/>
              <a:t>Sparkasse Aachen Bankkauffrau Frau Johnen und Azubi </a:t>
            </a:r>
          </a:p>
          <a:p>
            <a:r>
              <a:rPr lang="de-DE" sz="3700" dirty="0"/>
              <a:t>Informationstechnologie Herr Dipl.-Ing. Moser</a:t>
            </a:r>
          </a:p>
          <a:p>
            <a:r>
              <a:rPr lang="de-DE" sz="3700" dirty="0"/>
              <a:t>Architektur Herr Dipl.-Ing. Zink</a:t>
            </a:r>
          </a:p>
          <a:p>
            <a:r>
              <a:rPr lang="de-DE" sz="3700" dirty="0"/>
              <a:t>Jura Frau Dr. </a:t>
            </a:r>
            <a:r>
              <a:rPr lang="de-DE" sz="3700" dirty="0" err="1"/>
              <a:t>Gombert</a:t>
            </a:r>
            <a:endParaRPr lang="de-DE" sz="3700" dirty="0"/>
          </a:p>
          <a:p>
            <a:r>
              <a:rPr lang="de-DE" sz="3700" dirty="0"/>
              <a:t>Dualer Studiengang Bachelor of Arts-Arbeitsmarktmanagement Herr Maas mit AZUBI</a:t>
            </a:r>
          </a:p>
          <a:p>
            <a:r>
              <a:rPr lang="de-DE" sz="3700" dirty="0"/>
              <a:t>Pharmazie Apothekerin Frau Kuck</a:t>
            </a:r>
          </a:p>
          <a:p>
            <a:r>
              <a:rPr lang="de-DE" sz="3700" dirty="0"/>
              <a:t>Life </a:t>
            </a:r>
            <a:r>
              <a:rPr lang="de-DE" sz="3700" dirty="0" err="1"/>
              <a:t>Sciences</a:t>
            </a:r>
            <a:r>
              <a:rPr lang="de-DE" sz="3700" dirty="0"/>
              <a:t> (Biologie) Frau Dr. </a:t>
            </a:r>
            <a:r>
              <a:rPr lang="de-DE" sz="3700" dirty="0" err="1"/>
              <a:t>Boeske</a:t>
            </a:r>
            <a:endParaRPr lang="de-DE" sz="3700" dirty="0"/>
          </a:p>
          <a:p>
            <a:r>
              <a:rPr lang="de-DE" sz="3700" dirty="0"/>
              <a:t>Elektrotechnik Herr Dipl.-Ing. </a:t>
            </a:r>
            <a:r>
              <a:rPr lang="de-DE" sz="3700" dirty="0" err="1"/>
              <a:t>Boeske</a:t>
            </a:r>
            <a:endParaRPr lang="de-DE" sz="3700" dirty="0"/>
          </a:p>
          <a:p>
            <a:r>
              <a:rPr lang="de-DE" sz="3700" dirty="0"/>
              <a:t>Lehramt Physik und Mathematik Frau Beckers</a:t>
            </a:r>
          </a:p>
          <a:p>
            <a:r>
              <a:rPr lang="de-DE" sz="3700" dirty="0"/>
              <a:t>Freiwilligendienste und Auslandsjahr Herr Netsch</a:t>
            </a:r>
          </a:p>
          <a:p>
            <a:r>
              <a:rPr lang="de-DE" sz="3700" dirty="0"/>
              <a:t>MATSE/Scientific </a:t>
            </a:r>
            <a:r>
              <a:rPr lang="de-DE" sz="3700" dirty="0" err="1"/>
              <a:t>Programming</a:t>
            </a:r>
            <a:r>
              <a:rPr lang="de-DE" sz="3700" dirty="0"/>
              <a:t> Frau Hackmann</a:t>
            </a:r>
          </a:p>
          <a:p>
            <a:r>
              <a:rPr lang="de-DE" sz="3700" dirty="0"/>
              <a:t>Bauingenieurwesen Herr Dipl.-Ing </a:t>
            </a:r>
            <a:r>
              <a:rPr lang="de-DE" sz="3700" dirty="0" err="1"/>
              <a:t>Helgers</a:t>
            </a:r>
            <a:endParaRPr lang="de-DE" sz="3700" dirty="0"/>
          </a:p>
          <a:p>
            <a:r>
              <a:rPr lang="de-DE" sz="3700" dirty="0"/>
              <a:t>Medizin – Notfallarzt, Anästhesist Herr Dr. Ritzerfeld</a:t>
            </a:r>
          </a:p>
          <a:p>
            <a:r>
              <a:rPr lang="de-DE" sz="3700" dirty="0"/>
              <a:t>Soziale Arbeit - Heilpädagogik Herr Heimisch</a:t>
            </a:r>
          </a:p>
          <a:p>
            <a:r>
              <a:rPr lang="de-DE" sz="3700" dirty="0"/>
              <a:t>Soziale Arbeit – Sucht- u. Drogenprävention Frau Ritzerfeld</a:t>
            </a:r>
          </a:p>
          <a:p>
            <a:r>
              <a:rPr lang="de-DE" sz="3700" dirty="0"/>
              <a:t>Medizin allg., Psychotherapie, Psychiatrie </a:t>
            </a:r>
            <a:r>
              <a:rPr lang="de-DE" sz="3700" dirty="0" err="1"/>
              <a:t>Dres</a:t>
            </a:r>
            <a:r>
              <a:rPr lang="de-DE" sz="3700" dirty="0"/>
              <a:t>. Frau u. Herr Schacht mit Sohn </a:t>
            </a:r>
          </a:p>
          <a:p>
            <a:r>
              <a:rPr lang="de-DE" sz="3700" dirty="0"/>
              <a:t>Fluglotse – Frau Burridge</a:t>
            </a:r>
          </a:p>
          <a:p>
            <a:r>
              <a:rPr lang="de-DE" sz="3700" dirty="0"/>
              <a:t>Lehramt Berufskolleg – Frau Kersting</a:t>
            </a:r>
          </a:p>
          <a:p>
            <a:r>
              <a:rPr lang="de-DE" sz="3700" dirty="0"/>
              <a:t>Maschinenbau Herr Dipl.-Ing. Claussen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5a. Q1: Duales Orientierungspraktikum (auf freiwilliger Basis) 02.-06.11.2015/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07.-11.11.2016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de-DE" b="1" dirty="0"/>
              <a:t>1. Baustein: eine Woche an der RWTH Aachen mit intensiver Betreuung durch die Zentrale Studienberatung (ZSB) </a:t>
            </a:r>
          </a:p>
          <a:p>
            <a:pPr marL="0" indent="0" algn="ctr">
              <a:buNone/>
            </a:pPr>
            <a:endParaRPr lang="de-DE" b="1" dirty="0"/>
          </a:p>
          <a:p>
            <a:r>
              <a:rPr lang="de-DE" dirty="0"/>
              <a:t>-   Gemeinsame Einführung in die Woche</a:t>
            </a:r>
          </a:p>
          <a:p>
            <a:pPr>
              <a:buFontTx/>
              <a:buChar char="-"/>
            </a:pPr>
            <a:r>
              <a:rPr lang="de-DE" dirty="0"/>
              <a:t>Orientierung in einem frei gewählten Studiengang</a:t>
            </a:r>
          </a:p>
          <a:p>
            <a:pPr>
              <a:buFontTx/>
              <a:buChar char="-"/>
            </a:pPr>
            <a:r>
              <a:rPr lang="de-DE" dirty="0"/>
              <a:t>Betreuung durch Studentische Hilfskräfte und Fachberaterin der ZSB</a:t>
            </a:r>
          </a:p>
          <a:p>
            <a:pPr>
              <a:buFontTx/>
              <a:buChar char="-"/>
            </a:pPr>
            <a:r>
              <a:rPr lang="de-DE" dirty="0"/>
              <a:t>Führung über Campus und durch Hochschulbibliothek</a:t>
            </a:r>
          </a:p>
          <a:p>
            <a:pPr>
              <a:buFontTx/>
              <a:buChar char="-"/>
            </a:pPr>
            <a:r>
              <a:rPr lang="de-DE" dirty="0"/>
              <a:t>Erstellung eines individuellen Wochenplans</a:t>
            </a:r>
          </a:p>
          <a:p>
            <a:pPr>
              <a:buFontTx/>
              <a:buChar char="-"/>
            </a:pPr>
            <a:r>
              <a:rPr lang="de-DE" dirty="0"/>
              <a:t>Beratung durch Fachstudienberater</a:t>
            </a:r>
          </a:p>
          <a:p>
            <a:r>
              <a:rPr lang="de-DE" dirty="0"/>
              <a:t>-   Abschlussgespräch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b="1" dirty="0">
                <a:solidFill>
                  <a:srgbClr val="FF0000"/>
                </a:solidFill>
              </a:rPr>
            </a:b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5b. Duales Orientierungspraktikum während des Betriebspraktikums der EF 18.-22.01.2016/23.-27.01.2017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b="1" dirty="0"/>
          </a:p>
          <a:p>
            <a:pPr marL="0" indent="0">
              <a:buNone/>
            </a:pPr>
            <a:r>
              <a:rPr lang="de-DE" b="1" dirty="0"/>
              <a:t>                                                                           </a:t>
            </a:r>
          </a:p>
          <a:p>
            <a:r>
              <a:rPr lang="de-DE" b="1" dirty="0"/>
              <a:t>2. Baustein: einwöchiges Praktikum in einem dem Studiengang entsprechenden Berufsfeld</a:t>
            </a:r>
          </a:p>
          <a:p>
            <a:pPr>
              <a:buFontTx/>
              <a:buChar char="-"/>
            </a:pPr>
            <a:r>
              <a:rPr lang="de-DE" dirty="0"/>
              <a:t>Was wird aus einem Studium?</a:t>
            </a:r>
          </a:p>
          <a:p>
            <a:pPr>
              <a:buFontTx/>
              <a:buChar char="-"/>
            </a:pPr>
            <a:r>
              <a:rPr lang="de-DE" dirty="0"/>
              <a:t>Wie sieht ein Beruf mit akademischem Abschluss in der Praxis aus?</a:t>
            </a:r>
          </a:p>
          <a:p>
            <a:pPr>
              <a:buFontTx/>
              <a:buChar char="-"/>
            </a:pPr>
            <a:r>
              <a:rPr lang="de-DE" dirty="0"/>
              <a:t>Welche Chancen bietet das Studium der/des…? Wo liegen Schwierigkeiten?</a:t>
            </a:r>
          </a:p>
          <a:p>
            <a:pPr>
              <a:buFontTx/>
              <a:buChar char="-"/>
            </a:pPr>
            <a:r>
              <a:rPr lang="de-DE" dirty="0"/>
              <a:t>Welche Entwicklungsmöglichkeiten bietet das Studium der/des…??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7. „Uni-Tage“ 26.-28.01.2016/</a:t>
            </a:r>
            <a:br>
              <a:rPr lang="de-DE" b="1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31.01.-02.02.2017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dirty="0">
                <a:solidFill>
                  <a:schemeClr val="tx2"/>
                </a:solidFill>
              </a:rPr>
              <a:t>Beratungstage zu Studienmöglichkeiten an der FH Aachen, Kath. FH Aachen für Soziale Arbeit  und RWTH Aachen bzw. an weiteren Hochschulen in NRW und im benachbarten Ausland und zu hochwertigen Ausbildungsmöglichkeiten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2747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1041</Words>
  <Application>Microsoft Office PowerPoint</Application>
  <PresentationFormat>Bildschirmpräsentation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1" baseType="lpstr">
      <vt:lpstr>Arial</vt:lpstr>
      <vt:lpstr>Calibri</vt:lpstr>
      <vt:lpstr>Larissa-Design</vt:lpstr>
      <vt:lpstr>Studien- und Berufsorientierung </vt:lpstr>
      <vt:lpstr>     1. Maßnahmen in der Unter- u. Mittelstufe</vt:lpstr>
      <vt:lpstr>2. Terminierte Beratung </vt:lpstr>
      <vt:lpstr>3. Betriebspraktikum 18.-29.01.2016/23.01.-03.02.2017</vt:lpstr>
      <vt:lpstr>     4. Laufbahnberatung in der EF „Modell Hennef“ (18.-20.05.2016)</vt:lpstr>
      <vt:lpstr>6. Berufsbörse für EF und Q1 laufbahnbegleitende Pflichtveranstaltung (13.04.2016)</vt:lpstr>
      <vt:lpstr>5a. Q1: Duales Orientierungspraktikum (auf freiwilliger Basis) 02.-06.11.2015/ 07.-11.11.2016</vt:lpstr>
      <vt:lpstr>  5b. Duales Orientierungspraktikum während des Betriebspraktikums der EF 18.-22.01.2016/23.-27.01.2017</vt:lpstr>
      <vt:lpstr>7. „Uni-Tage“ 26.-28.01.2016/ 31.01.-02.02.2017</vt:lpstr>
      <vt:lpstr>        7.a In Anpassung an G8 </vt:lpstr>
      <vt:lpstr>7b. Uni-Tage</vt:lpstr>
      <vt:lpstr> 7c. Uni-Tage</vt:lpstr>
      <vt:lpstr>7d. Uni-Tage</vt:lpstr>
      <vt:lpstr>7e. Uni-Tage</vt:lpstr>
      <vt:lpstr>8. Einzelveranstaltungen</vt:lpstr>
      <vt:lpstr>9. Lernpartnerschaften</vt:lpstr>
      <vt:lpstr>  </vt:lpstr>
      <vt:lpstr>10. Neu oder im erweiterten Aufbau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Studien- und Berufsorientierung</dc:title>
  <dc:creator>Josef</dc:creator>
  <cp:lastModifiedBy>Josef Kuck</cp:lastModifiedBy>
  <cp:revision>108</cp:revision>
  <dcterms:created xsi:type="dcterms:W3CDTF">2011-09-27T13:03:30Z</dcterms:created>
  <dcterms:modified xsi:type="dcterms:W3CDTF">2016-03-17T20:24:47Z</dcterms:modified>
</cp:coreProperties>
</file>